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11" r:id="rId2"/>
    <p:sldId id="413" r:id="rId3"/>
    <p:sldId id="415" r:id="rId4"/>
    <p:sldId id="416" r:id="rId5"/>
    <p:sldId id="419" r:id="rId6"/>
    <p:sldId id="430" r:id="rId7"/>
    <p:sldId id="421" r:id="rId8"/>
    <p:sldId id="417" r:id="rId9"/>
    <p:sldId id="420" r:id="rId10"/>
    <p:sldId id="422" r:id="rId11"/>
    <p:sldId id="423" r:id="rId12"/>
    <p:sldId id="424" r:id="rId13"/>
    <p:sldId id="428" r:id="rId14"/>
    <p:sldId id="427" r:id="rId15"/>
    <p:sldId id="425" r:id="rId16"/>
    <p:sldId id="426" r:id="rId17"/>
    <p:sldId id="429" r:id="rId18"/>
    <p:sldId id="414" r:id="rId19"/>
  </p:sldIdLst>
  <p:sldSz cx="9144000" cy="5400675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A2"/>
    <a:srgbClr val="306BA2"/>
    <a:srgbClr val="2E75B5"/>
    <a:srgbClr val="00878B"/>
    <a:srgbClr val="00CCFF"/>
    <a:srgbClr val="000060"/>
    <a:srgbClr val="000066"/>
    <a:srgbClr val="000096"/>
    <a:srgbClr val="66CC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5652" autoAdjust="0"/>
  </p:normalViewPr>
  <p:slideViewPr>
    <p:cSldViewPr showGuides="1">
      <p:cViewPr>
        <p:scale>
          <a:sx n="154" d="100"/>
          <a:sy n="154" d="100"/>
        </p:scale>
        <p:origin x="-474" y="210"/>
      </p:cViewPr>
      <p:guideLst>
        <p:guide orient="horz" pos="170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0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24D97-47E4-440C-84F5-1BD0848F419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98983-9E03-4BBA-95BC-619CE6CCD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78377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0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4E78D-2E30-422A-AD83-6FD7B6279533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7650" y="744538"/>
            <a:ext cx="63023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C4DA5-05EC-4A55-AAA1-5F0F9E6814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715785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63563" y="1241425"/>
            <a:ext cx="5670550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Верхний колонтитул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0</a:t>
            </a:r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77713"/>
            <a:ext cx="7772400" cy="115764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060382"/>
            <a:ext cx="6400800" cy="138017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16279"/>
            <a:ext cx="2057400" cy="460807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16279"/>
            <a:ext cx="6019800" cy="460807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470435"/>
            <a:ext cx="7772400" cy="10726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289037"/>
            <a:ext cx="7772400" cy="118139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0158"/>
            <a:ext cx="4038600" cy="35641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0158"/>
            <a:ext cx="4038600" cy="35641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8902"/>
            <a:ext cx="4040188" cy="5038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712714"/>
            <a:ext cx="4040188" cy="31116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208902"/>
            <a:ext cx="4041775" cy="5038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712714"/>
            <a:ext cx="4041775" cy="31116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15026"/>
            <a:ext cx="3008313" cy="9151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15030"/>
            <a:ext cx="5111750" cy="46093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130145"/>
            <a:ext cx="3008313" cy="36942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780473"/>
            <a:ext cx="5486400" cy="4463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82560"/>
            <a:ext cx="5486400" cy="32404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226781"/>
            <a:ext cx="5486400" cy="63382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278"/>
            <a:ext cx="8229600" cy="900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0158"/>
            <a:ext cx="8229600" cy="3564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005627"/>
            <a:ext cx="21336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005627"/>
            <a:ext cx="28956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005627"/>
            <a:ext cx="213360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"/>
          <p:cNvSpPr/>
          <p:nvPr/>
        </p:nvSpPr>
        <p:spPr>
          <a:xfrm>
            <a:off x="-44607" y="632034"/>
            <a:ext cx="9144000" cy="4636851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8" name="Google Shape;428;p11"/>
          <p:cNvSpPr/>
          <p:nvPr/>
        </p:nvSpPr>
        <p:spPr>
          <a:xfrm>
            <a:off x="0" y="1"/>
            <a:ext cx="9144000" cy="7408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2002508" y="22962"/>
            <a:ext cx="5017764" cy="740862"/>
          </a:xfrm>
          <a:prstGeom prst="parallelogram">
            <a:avLst>
              <a:gd name="adj" fmla="val 39019"/>
            </a:avLst>
          </a:prstGeom>
          <a:solidFill>
            <a:srgbClr val="9CC2E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30" name="Google Shape;430;p11"/>
          <p:cNvSpPr/>
          <p:nvPr/>
        </p:nvSpPr>
        <p:spPr>
          <a:xfrm>
            <a:off x="6732241" y="22961"/>
            <a:ext cx="2611833" cy="740862"/>
          </a:xfrm>
          <a:prstGeom prst="parallelogram">
            <a:avLst>
              <a:gd name="adj" fmla="val 39032"/>
            </a:avLst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87763" y="1263778"/>
            <a:ext cx="67504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ОТЧЕТ </a:t>
            </a: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/>
            </a:r>
            <a:b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>МБУ </a:t>
            </a:r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ДО«СШОР </a:t>
            </a: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>«Дельта»</a:t>
            </a:r>
            <a:b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</a:br>
            <a:r>
              <a:rPr lang="ru-RU" sz="3600" b="1" dirty="0">
                <a:solidFill>
                  <a:srgbClr val="306BA2"/>
                </a:solidFill>
                <a:latin typeface="Century Gothic" panose="020B0502020202020204" pitchFamily="34" charset="0"/>
              </a:rPr>
              <a:t>за </a:t>
            </a:r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2024г</a:t>
            </a:r>
            <a:r>
              <a:rPr lang="ru-RU" sz="3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.</a:t>
            </a:r>
            <a:endParaRPr lang="ru-RU" sz="3600" dirty="0">
              <a:solidFill>
                <a:srgbClr val="306BA2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30881" y="4478037"/>
            <a:ext cx="3707904" cy="315435"/>
          </a:xfrm>
        </p:spPr>
        <p:txBody>
          <a:bodyPr>
            <a:noAutofit/>
          </a:bodyPr>
          <a:lstStyle/>
          <a:p>
            <a:pPr algn="r"/>
            <a:r>
              <a:rPr lang="ru-RU" sz="1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Докладчик: </a:t>
            </a:r>
            <a:r>
              <a:rPr lang="ru-RU" sz="1600" b="1" dirty="0" err="1" smtClean="0">
                <a:solidFill>
                  <a:srgbClr val="306BA2"/>
                </a:solidFill>
                <a:latin typeface="Century Gothic" panose="020B0502020202020204" pitchFamily="34" charset="0"/>
              </a:rPr>
              <a:t>Чепик</a:t>
            </a:r>
            <a:r>
              <a:rPr lang="ru-RU" sz="1600" b="1" dirty="0" smtClean="0">
                <a:solidFill>
                  <a:srgbClr val="306BA2"/>
                </a:solidFill>
                <a:latin typeface="Century Gothic" panose="020B0502020202020204" pitchFamily="34" charset="0"/>
              </a:rPr>
              <a:t> С.Ю.</a:t>
            </a:r>
            <a:endParaRPr lang="ru-RU" sz="1600" b="1" dirty="0">
              <a:solidFill>
                <a:srgbClr val="306BA2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763" y="153627"/>
            <a:ext cx="825660" cy="4610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96" y="115166"/>
            <a:ext cx="412018" cy="5379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100" t="37400" r="42913" b="31800"/>
          <a:stretch>
            <a:fillRect/>
          </a:stretch>
        </p:blipFill>
        <p:spPr>
          <a:xfrm>
            <a:off x="90091" y="137688"/>
            <a:ext cx="730587" cy="5114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-1"/>
            <a:ext cx="8748462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3" name="Заголовок 3"/>
          <p:cNvSpPr txBox="1">
            <a:spLocks/>
          </p:cNvSpPr>
          <p:nvPr/>
        </p:nvSpPr>
        <p:spPr>
          <a:xfrm>
            <a:off x="457200" y="216278"/>
            <a:ext cx="8229600" cy="593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1200" b="1" dirty="0" smtClean="0">
                <a:solidFill>
                  <a:schemeClr val="tx2"/>
                </a:solidFill>
              </a:rPr>
              <a:t>Организация летнего отдыха:</a:t>
            </a:r>
            <a:endParaRPr lang="ru-RU" sz="11200" dirty="0">
              <a:solidFill>
                <a:schemeClr val="tx2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521909"/>
              </p:ext>
            </p:extLst>
          </p:nvPr>
        </p:nvGraphicFramePr>
        <p:xfrm>
          <a:off x="457198" y="1260158"/>
          <a:ext cx="7597970" cy="2801131"/>
        </p:xfrm>
        <a:graphic>
          <a:graphicData uri="http://schemas.openxmlformats.org/drawingml/2006/table">
            <a:tbl>
              <a:tblPr firstRow="1" bandRow="1"/>
              <a:tblGrid>
                <a:gridCol w="3798985"/>
                <a:gridCol w="3798985"/>
              </a:tblGrid>
              <a:tr h="7629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dirty="0" smtClean="0"/>
                        <a:t>Отчетные года</a:t>
                      </a:r>
                      <a:endParaRPr lang="ru-RU" sz="19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dirty="0" smtClean="0"/>
                        <a:t>СШОР «ДЕЛЬТА»</a:t>
                      </a:r>
                      <a:endParaRPr lang="ru-RU" sz="19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94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400" dirty="0" smtClean="0"/>
                        <a:t>2022</a:t>
                      </a:r>
                      <a:endParaRPr lang="ru-RU" sz="14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168-31,9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940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2023</a:t>
                      </a:r>
                      <a:endParaRPr lang="ru-RU" sz="14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116-21,9</a:t>
                      </a:r>
                      <a:r>
                        <a:rPr lang="ru-RU" sz="1600" dirty="0" smtClean="0"/>
                        <a:t>%</a:t>
                      </a:r>
                      <a:endParaRPr lang="ru-RU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9405">
                <a:tc>
                  <a:txBody>
                    <a:bodyPr/>
                    <a:lstStyle/>
                    <a:p>
                      <a:pPr algn="ctr"/>
                      <a:endParaRPr lang="ru-RU" sz="1400" dirty="0" smtClean="0"/>
                    </a:p>
                    <a:p>
                      <a:pPr algn="ctr"/>
                      <a:r>
                        <a:rPr lang="ru-RU" sz="1400" dirty="0" smtClean="0"/>
                        <a:t>2024</a:t>
                      </a:r>
                      <a:endParaRPr lang="ru-RU" sz="14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133- 28,8%</a:t>
                      </a:r>
                      <a:endParaRPr lang="ru-RU" sz="16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0793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86957" y="29013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872" y="186567"/>
            <a:ext cx="3344185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4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Тренерский состав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705755"/>
              </p:ext>
            </p:extLst>
          </p:nvPr>
        </p:nvGraphicFramePr>
        <p:xfrm>
          <a:off x="431172" y="474840"/>
          <a:ext cx="8712768" cy="4854017"/>
        </p:xfrm>
        <a:graphic>
          <a:graphicData uri="http://schemas.openxmlformats.org/drawingml/2006/table">
            <a:tbl>
              <a:tblPr firstRow="1" bandRow="1"/>
              <a:tblGrid>
                <a:gridCol w="1507583"/>
                <a:gridCol w="2720325"/>
                <a:gridCol w="2289184"/>
                <a:gridCol w="2195676"/>
              </a:tblGrid>
              <a:tr h="2705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17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Всего : шт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./ с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в/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совм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10/13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11/14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12/15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40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Образование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: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15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915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категорией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Высшая-8чел.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                                           1кат-1ч.           2 кат-2ч.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Высшая – 8 чел</a:t>
                      </a:r>
                      <a:r>
                        <a:rPr lang="ru-RU" sz="1300" dirty="0" smtClean="0"/>
                        <a:t>,               </a:t>
                      </a:r>
                      <a:r>
                        <a:rPr lang="ru-RU" sz="1300" baseline="0" dirty="0" smtClean="0"/>
                        <a:t> </a:t>
                      </a:r>
                      <a:r>
                        <a:rPr lang="ru-RU" sz="1300" baseline="0" dirty="0" smtClean="0"/>
                        <a:t>вторая кат- 2 </a:t>
                      </a:r>
                      <a:r>
                        <a:rPr lang="ru-RU" sz="1300" baseline="0" dirty="0" err="1" smtClean="0"/>
                        <a:t>чел.б</a:t>
                      </a:r>
                      <a:r>
                        <a:rPr lang="ru-RU" sz="1300" baseline="0" dirty="0" smtClean="0"/>
                        <a:t>/к- </a:t>
                      </a:r>
                      <a:r>
                        <a:rPr lang="ru-RU" sz="1300" baseline="0" dirty="0" smtClean="0"/>
                        <a:t>1 чел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Высшая- 11 тр.</a:t>
                      </a:r>
                    </a:p>
                    <a:p>
                      <a:pPr algn="ctr"/>
                      <a:r>
                        <a:rPr lang="ru-RU" sz="1300" dirty="0" smtClean="0"/>
                        <a:t>б/к – 4 тр.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218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КПК ПП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 чел- ВФП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3 чел.- РЦФК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 чел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26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Средний возраст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38,9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39,6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41год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606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Средняя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зар.плата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318 (по нагрузке)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57 299 (нагрузка +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ВКС+премии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67 546,30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431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Участие в конкурсах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респуб.конкурс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всерос.конкурсы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1.Респ.К.«Рейтинг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СШОР» -13м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2.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Респ.К.«Лучший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тренер года» лауреат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Чепик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С.Ю.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«Лучший спортсмен года – Дьякова С.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Рег.этап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Всер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 К. «Надежды России- лучшая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школа» –( 6 м.)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4.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Всер.К.«Надежды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России» участие.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5.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Мун.к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«Лучший тренер –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Чепик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С.Ю.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« Лучший спортсмен» – Дьякова 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1.Респ.К.«Рейтинг </a:t>
                      </a:r>
                      <a:r>
                        <a:rPr lang="ru-RU" sz="1200" dirty="0" smtClean="0"/>
                        <a:t>СШОР»-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11м</a:t>
                      </a:r>
                      <a:endParaRPr lang="ru-RU" sz="1200" dirty="0" smtClean="0"/>
                    </a:p>
                    <a:p>
                      <a:pPr algn="l"/>
                      <a:r>
                        <a:rPr lang="ru-RU" sz="1200" dirty="0" smtClean="0"/>
                        <a:t> 2. </a:t>
                      </a:r>
                      <a:r>
                        <a:rPr lang="ru-RU" sz="1200" dirty="0" err="1" smtClean="0"/>
                        <a:t>Респ.К.«Лучший</a:t>
                      </a:r>
                      <a:r>
                        <a:rPr lang="ru-RU" sz="1200" dirty="0" smtClean="0"/>
                        <a:t> тренер года» лауреат </a:t>
                      </a:r>
                      <a:r>
                        <a:rPr lang="ru-RU" sz="1200" dirty="0" err="1" smtClean="0"/>
                        <a:t>Чепик</a:t>
                      </a:r>
                      <a:r>
                        <a:rPr lang="ru-RU" sz="1200" dirty="0" smtClean="0"/>
                        <a:t> С.Ю.</a:t>
                      </a:r>
                    </a:p>
                    <a:p>
                      <a:pPr algn="l"/>
                      <a:r>
                        <a:rPr lang="ru-RU" sz="1200" dirty="0" smtClean="0"/>
                        <a:t>«Лучший спортсмен года» Дьякова </a:t>
                      </a:r>
                    </a:p>
                    <a:p>
                      <a:pPr algn="l"/>
                      <a:r>
                        <a:rPr lang="ru-RU" sz="1200" dirty="0" smtClean="0"/>
                        <a:t>3. </a:t>
                      </a:r>
                      <a:r>
                        <a:rPr lang="ru-RU" sz="1200" dirty="0" err="1" smtClean="0"/>
                        <a:t>Рег.этап</a:t>
                      </a:r>
                      <a:r>
                        <a:rPr lang="ru-RU" sz="1200" dirty="0" smtClean="0"/>
                        <a:t>. </a:t>
                      </a:r>
                      <a:r>
                        <a:rPr lang="ru-RU" sz="1200" dirty="0" err="1" smtClean="0"/>
                        <a:t>Всер</a:t>
                      </a:r>
                      <a:r>
                        <a:rPr lang="ru-RU" sz="1200" dirty="0" smtClean="0"/>
                        <a:t>. К. «Надежды России- лучшая школа» –( 5 м.)</a:t>
                      </a:r>
                    </a:p>
                    <a:p>
                      <a:pPr algn="l"/>
                      <a:r>
                        <a:rPr lang="ru-RU" sz="1200" dirty="0" smtClean="0"/>
                        <a:t>5. </a:t>
                      </a:r>
                      <a:r>
                        <a:rPr lang="ru-RU" sz="1200" dirty="0" err="1" smtClean="0"/>
                        <a:t>Мун.к</a:t>
                      </a:r>
                      <a:r>
                        <a:rPr lang="ru-RU" sz="1200" dirty="0" smtClean="0"/>
                        <a:t>- «Лучший тренер – </a:t>
                      </a:r>
                      <a:r>
                        <a:rPr lang="ru-RU" sz="1200" dirty="0" err="1" smtClean="0"/>
                        <a:t>Чепик</a:t>
                      </a:r>
                      <a:r>
                        <a:rPr lang="ru-RU" sz="1200" dirty="0" smtClean="0"/>
                        <a:t> С.Ю.</a:t>
                      </a:r>
                    </a:p>
                    <a:p>
                      <a:pPr algn="l"/>
                      <a:r>
                        <a:rPr lang="ru-RU" sz="1200" dirty="0" smtClean="0"/>
                        <a:t>« Лучший спортсмен» – Дьякова С.      Стипендия Мэра- Котова Д.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1.Респ.конкурс «Рейтинг СШОР» - 10м</a:t>
                      </a:r>
                    </a:p>
                    <a:p>
                      <a:pPr algn="l"/>
                      <a:r>
                        <a:rPr lang="ru-RU" sz="1300" dirty="0" smtClean="0"/>
                        <a:t>2.Респ.К.«Лучший тренер года» лауреат </a:t>
                      </a:r>
                      <a:r>
                        <a:rPr lang="ru-RU" sz="1300" dirty="0" err="1" smtClean="0"/>
                        <a:t>Чепик</a:t>
                      </a:r>
                      <a:r>
                        <a:rPr lang="ru-RU" sz="1300" dirty="0" smtClean="0"/>
                        <a:t> С.Ю.</a:t>
                      </a:r>
                    </a:p>
                    <a:p>
                      <a:pPr algn="l"/>
                      <a:r>
                        <a:rPr lang="ru-RU" sz="1300" dirty="0" smtClean="0"/>
                        <a:t>«Лучший спортсмен года – Дьякова С.</a:t>
                      </a:r>
                    </a:p>
                    <a:p>
                      <a:pPr algn="l"/>
                      <a:r>
                        <a:rPr lang="ru-RU" sz="1300" dirty="0" smtClean="0"/>
                        <a:t>3. </a:t>
                      </a:r>
                      <a:r>
                        <a:rPr lang="ru-RU" sz="1300" dirty="0" err="1" smtClean="0"/>
                        <a:t>Мун.к</a:t>
                      </a:r>
                      <a:r>
                        <a:rPr lang="ru-RU" sz="1300" dirty="0" smtClean="0"/>
                        <a:t>- «Лучший тренер – </a:t>
                      </a:r>
                      <a:r>
                        <a:rPr lang="ru-RU" sz="1300" dirty="0" err="1" smtClean="0"/>
                        <a:t>Чепик</a:t>
                      </a:r>
                      <a:r>
                        <a:rPr lang="ru-RU" sz="1300" dirty="0" smtClean="0"/>
                        <a:t> С.Ю.</a:t>
                      </a:r>
                    </a:p>
                    <a:p>
                      <a:pPr algn="l"/>
                      <a:r>
                        <a:rPr lang="ru-RU" sz="1300" dirty="0" smtClean="0"/>
                        <a:t>« Лучший спортсмен» – Дьякова С. </a:t>
                      </a:r>
                    </a:p>
                    <a:p>
                      <a:pPr algn="l"/>
                      <a:r>
                        <a:rPr lang="ru-RU" sz="1300" dirty="0" smtClean="0"/>
                        <a:t>«Премия года»- </a:t>
                      </a:r>
                      <a:r>
                        <a:rPr lang="ru-RU" sz="1300" dirty="0" err="1" smtClean="0"/>
                        <a:t>Гиззатуллина</a:t>
                      </a:r>
                      <a:r>
                        <a:rPr lang="ru-RU" sz="1300" dirty="0" smtClean="0"/>
                        <a:t> Амалия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05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Судейская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категория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 кат-8 чел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/>
                        <a:t>1 кат- 8 чел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1кат- 5 </a:t>
                      </a:r>
                      <a:r>
                        <a:rPr lang="ru-RU" sz="1300" smtClean="0"/>
                        <a:t>тр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5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871" y="186567"/>
            <a:ext cx="3555782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Деятельность СШ: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667024"/>
              </p:ext>
            </p:extLst>
          </p:nvPr>
        </p:nvGraphicFramePr>
        <p:xfrm>
          <a:off x="457200" y="100935"/>
          <a:ext cx="8507288" cy="5740330"/>
        </p:xfrm>
        <a:graphic>
          <a:graphicData uri="http://schemas.openxmlformats.org/drawingml/2006/table">
            <a:tbl>
              <a:tblPr firstRow="1" bandRow="1"/>
              <a:tblGrid>
                <a:gridCol w="1954560"/>
                <a:gridCol w="2016224"/>
                <a:gridCol w="2304256"/>
                <a:gridCol w="2232248"/>
              </a:tblGrid>
              <a:tr h="3895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4401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Ср.зароб.пл.сотр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(% от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общ.фонда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оплаты труда)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Рук-ль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-30 000(оклад)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+ тренер + ВКС= 75 625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АУП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– 23 800(по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шт.расп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+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трен.нагрузки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=64 616</a:t>
                      </a:r>
                    </a:p>
                    <a:p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Трен.состав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 13 ч– (нагрузки+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ВКС+премии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)=57 299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Руководитель – 31 000(оклад)     </a:t>
                      </a:r>
                      <a:r>
                        <a:rPr lang="ru-RU" sz="1300" dirty="0" err="1" smtClean="0"/>
                        <a:t>ср.ЗП</a:t>
                      </a:r>
                      <a:r>
                        <a:rPr lang="ru-RU" sz="1300" baseline="0" dirty="0" smtClean="0"/>
                        <a:t> = 40 362,78</a:t>
                      </a:r>
                    </a:p>
                    <a:p>
                      <a:r>
                        <a:rPr lang="ru-RU" sz="1300" baseline="0" dirty="0" smtClean="0"/>
                        <a:t>АУП (2 </a:t>
                      </a:r>
                      <a:r>
                        <a:rPr lang="ru-RU" sz="1300" baseline="0" dirty="0" err="1" smtClean="0"/>
                        <a:t>сотр</a:t>
                      </a:r>
                      <a:r>
                        <a:rPr lang="ru-RU" sz="1300" baseline="0" dirty="0" smtClean="0"/>
                        <a:t>)– 24 800 (оклад)                </a:t>
                      </a:r>
                      <a:r>
                        <a:rPr lang="ru-RU" sz="1300" baseline="0" dirty="0" err="1" smtClean="0"/>
                        <a:t>Ср.ЗП</a:t>
                      </a:r>
                      <a:r>
                        <a:rPr lang="ru-RU" sz="1300" baseline="0" dirty="0" smtClean="0"/>
                        <a:t>.- 28 749,79</a:t>
                      </a:r>
                    </a:p>
                    <a:p>
                      <a:r>
                        <a:rPr lang="ru-RU" sz="1300" baseline="0" dirty="0" err="1" smtClean="0"/>
                        <a:t>Тренер.состав</a:t>
                      </a:r>
                      <a:r>
                        <a:rPr lang="ru-RU" sz="1300" baseline="0" dirty="0" smtClean="0"/>
                        <a:t>+ методист(14ч)- 18 382 (оклад) + ВКС + </a:t>
                      </a:r>
                      <a:r>
                        <a:rPr lang="ru-RU" sz="1300" baseline="0" dirty="0" err="1" smtClean="0"/>
                        <a:t>кв.премии</a:t>
                      </a:r>
                      <a:r>
                        <a:rPr lang="ru-RU" sz="1300" baseline="0" dirty="0" smtClean="0"/>
                        <a:t>=67 546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Руководитель- </a:t>
                      </a:r>
                    </a:p>
                    <a:p>
                      <a:r>
                        <a:rPr lang="ru-RU" sz="1300" dirty="0" err="1" smtClean="0"/>
                        <a:t>Ср.ЗП</a:t>
                      </a:r>
                      <a:r>
                        <a:rPr lang="ru-RU" sz="1300" dirty="0" smtClean="0"/>
                        <a:t>- </a:t>
                      </a:r>
                    </a:p>
                    <a:p>
                      <a:r>
                        <a:rPr lang="ru-RU" sz="1300" dirty="0" smtClean="0"/>
                        <a:t>АУП(2сотр) –</a:t>
                      </a:r>
                    </a:p>
                    <a:p>
                      <a:r>
                        <a:rPr lang="ru-RU" sz="1300" dirty="0" err="1" smtClean="0"/>
                        <a:t>Ср.ЗП</a:t>
                      </a:r>
                      <a:r>
                        <a:rPr lang="ru-RU" sz="1300" dirty="0" smtClean="0"/>
                        <a:t>-</a:t>
                      </a:r>
                    </a:p>
                    <a:p>
                      <a:r>
                        <a:rPr lang="ru-RU" sz="1300" dirty="0" err="1" smtClean="0"/>
                        <a:t>Трен.состав</a:t>
                      </a:r>
                      <a:r>
                        <a:rPr lang="ru-RU" sz="1300" dirty="0" smtClean="0"/>
                        <a:t>.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82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Осуществление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деят-ти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на базе др.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</a:rPr>
                        <a:t>спорт.объектов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 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82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КСК «Олимп»                              ул.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Чистопольская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, 65а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оказания услуг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оказания услуг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Договор оказания услуг</a:t>
                      </a:r>
                    </a:p>
                    <a:p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82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Пл.б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 «Казаньоргсинтез»              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пр.Х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 Ямашева,7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Частично договор аренды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Частично договор аренды (частично)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,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Лицензирован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Частично договор аренды (частично) , (Лицензирован)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243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СОК «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Ватан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» СШ «Волна»             ул. Бондаренко,2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3/96 от 20.09.2021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3/96 от 20.09.2021    Лицензирован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Договор </a:t>
                      </a:r>
                      <a:r>
                        <a:rPr lang="ru-RU" sz="1300" dirty="0" err="1" smtClean="0"/>
                        <a:t>безвозмезного</a:t>
                      </a:r>
                      <a:r>
                        <a:rPr lang="ru-RU" sz="1300" dirty="0" smtClean="0"/>
                        <a:t> пользования № 3/96 от 20.09.2021    Лицензирован</a:t>
                      </a:r>
                    </a:p>
                    <a:p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243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ФСО «СШОР « Авиатор»              ул. О.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Кошевого, 19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3/66 от 28.04.21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Договор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безвозмезного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пользования № 3/66 от 28.04.21        Лицензирован</a:t>
                      </a: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Договор </a:t>
                      </a:r>
                      <a:r>
                        <a:rPr lang="ru-RU" sz="1300" dirty="0" err="1" smtClean="0"/>
                        <a:t>безвозмезного</a:t>
                      </a:r>
                      <a:r>
                        <a:rPr lang="ru-RU" sz="1300" dirty="0" smtClean="0"/>
                        <a:t> пользования № 3/66 от 28.04.21        Лицензирован</a:t>
                      </a:r>
                    </a:p>
                    <a:p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453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Кол-во проверок и штрафов, нарушений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проверка – Комитет по услугам и закупкам. Без штрафов.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3214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871" y="186567"/>
            <a:ext cx="4931158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Данные АИС «Мой спорт»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" t="9992" b="5512"/>
          <a:stretch/>
        </p:blipFill>
        <p:spPr bwMode="auto">
          <a:xfrm>
            <a:off x="427930" y="658911"/>
            <a:ext cx="8464550" cy="420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930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Укрепить позиции ведущих спортсменов в составе сборной России по плаванию.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Взять на особый контроль ведущих спортсменов и выполнимость запланированных результатов.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Нормализовать систему восстановительных процедур, для преодоления физических нагрузок.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- отбор детей для систематических специализированных занятий из числа обученных и прошедших контрольные испытания детей 2016-17 г.р.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обеспечить сохранность контингента в тренировочных группах не </a:t>
            </a:r>
            <a:r>
              <a:rPr lang="ru-RU" sz="1600" dirty="0" smtClean="0">
                <a:ea typeface="Calibri" panose="020F0502020204030204"/>
                <a:cs typeface="Calibri" panose="020F0502020204030204"/>
                <a:sym typeface="Calibri" panose="020F0502020204030204"/>
              </a:rPr>
              <a:t>менее 70%</a:t>
            </a:r>
            <a:endParaRPr lang="ru-RU" sz="1600" dirty="0"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 smtClean="0">
                <a:ea typeface="Calibri" panose="020F0502020204030204"/>
                <a:cs typeface="Calibri" panose="020F0502020204030204"/>
                <a:sym typeface="Calibri" panose="020F0502020204030204"/>
              </a:rPr>
              <a:t>Регулярные </a:t>
            </a: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проведения  родительских собраний.</a:t>
            </a:r>
          </a:p>
          <a:p>
            <a:pPr marL="285750" lvl="0" indent="-285750">
              <a:buFont typeface="Wingdings" pitchFamily="2" charset="2"/>
              <a:buChar char="v"/>
            </a:pPr>
            <a:r>
              <a:rPr lang="ru-RU" sz="1600" dirty="0">
                <a:ea typeface="Calibri" panose="020F0502020204030204"/>
                <a:cs typeface="Calibri" panose="020F0502020204030204"/>
                <a:sym typeface="Calibri" panose="020F0502020204030204"/>
              </a:rPr>
              <a:t>Привлечение к тренерской работе молодых специалистов.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44871" y="186567"/>
            <a:ext cx="3765774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Задачи на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2024 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год: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107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4871" y="186567"/>
            <a:ext cx="4841390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Статистические данные 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560840"/>
              </p:ext>
            </p:extLst>
          </p:nvPr>
        </p:nvGraphicFramePr>
        <p:xfrm>
          <a:off x="457200" y="885733"/>
          <a:ext cx="8533308" cy="3326775"/>
        </p:xfrm>
        <a:graphic>
          <a:graphicData uri="http://schemas.openxmlformats.org/drawingml/2006/table">
            <a:tbl>
              <a:tblPr firstRow="1" firstCol="1" bandRow="1"/>
              <a:tblGrid>
                <a:gridCol w="533334"/>
                <a:gridCol w="4398760"/>
                <a:gridCol w="1033333"/>
                <a:gridCol w="1234553"/>
                <a:gridCol w="1333328"/>
              </a:tblGrid>
              <a:tr h="2869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r>
                        <a:rPr lang="ru-RU" sz="1300" dirty="0" smtClean="0">
                          <a:effectLst/>
                        </a:rPr>
                        <a:t>Информация по спортивным школам:</a:t>
                      </a:r>
                      <a:endParaRPr lang="ru-RU" sz="13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2023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rowSpan="7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занимающихся (бюджет) – план/факт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529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531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461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занимающихся (</a:t>
                      </a:r>
                      <a:r>
                        <a:rPr lang="ru-RU" sz="1300" dirty="0" err="1">
                          <a:effectLst/>
                        </a:rPr>
                        <a:t>внебюджет</a:t>
                      </a:r>
                      <a:r>
                        <a:rPr lang="ru-RU" sz="1300" dirty="0">
                          <a:effectLst/>
                        </a:rPr>
                        <a:t>)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видов спорта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тренеров (штатные)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12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тренеров (совмещение)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сборников РТ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23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23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29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сборников РФ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Развитие адаптивного спорта 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Количество инструкторов по АФК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детей с ОВЗ, занимающихся в учреждении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4422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049018"/>
              </p:ext>
            </p:extLst>
          </p:nvPr>
        </p:nvGraphicFramePr>
        <p:xfrm>
          <a:off x="457200" y="507697"/>
          <a:ext cx="8280920" cy="4486453"/>
        </p:xfrm>
        <a:graphic>
          <a:graphicData uri="http://schemas.openxmlformats.org/drawingml/2006/table">
            <a:tbl>
              <a:tblPr firstRow="1" firstCol="1" bandRow="1"/>
              <a:tblGrid>
                <a:gridCol w="517560"/>
                <a:gridCol w="4268660"/>
                <a:gridCol w="906915"/>
                <a:gridCol w="1293893"/>
                <a:gridCol w="1293892"/>
              </a:tblGrid>
              <a:tr h="392982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3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Объем финансового обеспечения на содержание учреждений спортивной подготовки по источникам: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b="1" dirty="0" smtClean="0"/>
                        <a:t>2022</a:t>
                      </a:r>
                      <a:endParaRPr lang="ru-RU" sz="12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федеральный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240 040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муниципальный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региональный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146,90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156 990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143,39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4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Участие в соревнованиях и тренировочных сборах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r>
                        <a:rPr lang="ru-RU" sz="1300" b="1" dirty="0" smtClean="0">
                          <a:effectLst/>
                        </a:rPr>
                        <a:t>2022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федеральный бюджет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региональный бюджет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муниципальный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339,8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352 725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352 725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внебюджетные средства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62397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5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Материально-техническое обеспечение (в </a:t>
                      </a:r>
                      <a:r>
                        <a:rPr lang="ru-RU" sz="1300" b="1" dirty="0" err="1">
                          <a:effectLst/>
                        </a:rPr>
                        <a:t>т.ч</a:t>
                      </a:r>
                      <a:r>
                        <a:rPr lang="ru-RU" sz="1300" b="1" dirty="0">
                          <a:effectLst/>
                        </a:rPr>
                        <a:t>. экипировка, спортивное оборудование и инвентарь)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r>
                        <a:rPr lang="ru-RU" sz="1300" b="1" dirty="0" smtClean="0">
                          <a:effectLst/>
                        </a:rPr>
                        <a:t>2022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федеральный бюджет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240 040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региональный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146,9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156 990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143 39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5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муниципальный бюджет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748,2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4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внебюджетные средства</a:t>
                      </a:r>
                      <a:endParaRPr lang="ru-RU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0825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4273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494406"/>
              </p:ext>
            </p:extLst>
          </p:nvPr>
        </p:nvGraphicFramePr>
        <p:xfrm>
          <a:off x="457201" y="810129"/>
          <a:ext cx="8424937" cy="2767739"/>
        </p:xfrm>
        <a:graphic>
          <a:graphicData uri="http://schemas.openxmlformats.org/drawingml/2006/table">
            <a:tbl>
              <a:tblPr firstRow="1" firstCol="1" bandRow="1"/>
              <a:tblGrid>
                <a:gridCol w="526561"/>
                <a:gridCol w="4342897"/>
                <a:gridCol w="922688"/>
                <a:gridCol w="1316396"/>
                <a:gridCol w="1316395"/>
              </a:tblGrid>
              <a:tr h="3349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</a:rPr>
                        <a:t> </a:t>
                      </a:r>
                      <a:r>
                        <a:rPr lang="ru-RU" sz="1300" b="1" dirty="0" smtClean="0">
                          <a:effectLst/>
                        </a:rPr>
                        <a:t>2022</a:t>
                      </a:r>
                      <a:endParaRPr lang="ru-RU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</a:t>
                      </a:r>
                      <a:endParaRPr lang="ru-RU" sz="1300" b="1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49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6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Среднемесячная заработная плата тренеров 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23 752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28 749,79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49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7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Базовый оклад тренера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16720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18 382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20 800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49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8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спортивных мероприятий, проводимых в год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b="0" dirty="0" smtClean="0"/>
                        <a:t>27/24</a:t>
                      </a:r>
                      <a:endParaRPr lang="ru-RU" sz="1300" b="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/>
                        <a:t>41/35</a:t>
                      </a:r>
                      <a:endParaRPr lang="ru-RU" sz="1300" b="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833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9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участников спортивных мероприятий, проводимых в год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226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325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316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833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10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Количество видов спорта, по которым проводятся спортивные мероприятия, в год</a:t>
                      </a:r>
                      <a:endParaRPr lang="ru-RU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 marL="17783" marR="1778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281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"/>
          <p:cNvSpPr/>
          <p:nvPr/>
        </p:nvSpPr>
        <p:spPr>
          <a:xfrm>
            <a:off x="0" y="137688"/>
            <a:ext cx="9324528" cy="5262987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8" name="Google Shape;428;p11"/>
          <p:cNvSpPr/>
          <p:nvPr/>
        </p:nvSpPr>
        <p:spPr>
          <a:xfrm>
            <a:off x="0" y="1"/>
            <a:ext cx="9144000" cy="7408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2290810" y="0"/>
            <a:ext cx="5017764" cy="740862"/>
          </a:xfrm>
          <a:prstGeom prst="parallelogram">
            <a:avLst>
              <a:gd name="adj" fmla="val 39019"/>
            </a:avLst>
          </a:prstGeom>
          <a:solidFill>
            <a:srgbClr val="9CC2E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30" name="Google Shape;430;p11"/>
          <p:cNvSpPr/>
          <p:nvPr/>
        </p:nvSpPr>
        <p:spPr>
          <a:xfrm>
            <a:off x="6876100" y="1"/>
            <a:ext cx="2611833" cy="740862"/>
          </a:xfrm>
          <a:prstGeom prst="parallelogram">
            <a:avLst>
              <a:gd name="adj" fmla="val 39032"/>
            </a:avLst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763" y="153627"/>
            <a:ext cx="825660" cy="46105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96" y="115166"/>
            <a:ext cx="412018" cy="5379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100" t="37400" r="42913" b="31800"/>
          <a:stretch>
            <a:fillRect/>
          </a:stretch>
        </p:blipFill>
        <p:spPr>
          <a:xfrm>
            <a:off x="90091" y="137688"/>
            <a:ext cx="730587" cy="511411"/>
          </a:xfrm>
          <a:prstGeom prst="rect">
            <a:avLst/>
          </a:prstGeom>
        </p:spPr>
      </p:pic>
      <p:sp>
        <p:nvSpPr>
          <p:cNvPr id="13" name="Заголовок 1"/>
          <p:cNvSpPr txBox="1"/>
          <p:nvPr/>
        </p:nvSpPr>
        <p:spPr>
          <a:xfrm>
            <a:off x="-1421" y="917935"/>
            <a:ext cx="9180512" cy="3541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6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Благодарю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за внимание! </a:t>
            </a:r>
            <a:b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/>
            </a:r>
            <a:b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Игътибарыгыз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өчен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 pitchFamily="34" charset="0"/>
              </a:rPr>
              <a:t>р</a:t>
            </a:r>
            <a:r>
              <a:rPr kumimoji="0" lang="ru-RU" sz="4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/>
                <a:cs typeface="Calibri" panose="020F0502020204030204" pitchFamily="34" charset="0"/>
              </a:rPr>
              <a:t>әхмәт</a:t>
            </a:r>
            <a:r>
              <a:rPr kumimoji="0" lang="ru-RU" sz="4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6BA2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/>
                <a:cs typeface="Calibri" panose="020F0502020204030204" pitchFamily="34" charset="0"/>
              </a:rPr>
              <a:t>!</a:t>
            </a:r>
            <a:endParaRPr kumimoji="0" lang="ru-RU" sz="4600" b="1" i="0" u="none" strike="noStrike" kern="1200" cap="none" spc="0" normalizeH="0" baseline="0" noProof="0" dirty="0">
              <a:ln>
                <a:noFill/>
              </a:ln>
              <a:solidFill>
                <a:srgbClr val="306BA2"/>
              </a:solidFill>
              <a:effectLst/>
              <a:uLnTx/>
              <a:uFillTx/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87018" y="-38228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3" y="938439"/>
            <a:ext cx="76868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Полное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наименование: Муниципальное бюджетное учреждение дополнительного образования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          «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Спортивная школа олимпийского резерва по плаванию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« Дельта» г. Казань.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1973 г.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Юридический адрес: 420080, РТ, г. Казань, пр. </a:t>
            </a:r>
            <a:r>
              <a:rPr lang="ru-RU" sz="1100" b="1" dirty="0" err="1">
                <a:solidFill>
                  <a:srgbClr val="0000A2"/>
                </a:solidFill>
                <a:latin typeface="Century Gothic" panose="020B0502020202020204" pitchFamily="34" charset="0"/>
              </a:rPr>
              <a:t>Х.Ямашева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, 7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Фактический адрес: г. Казань, ул.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Бондаренко,2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Лицензия на образовательную деятельность- имеется.</a:t>
            </a:r>
            <a:endParaRPr lang="ru-RU" sz="1100" b="1" dirty="0">
              <a:solidFill>
                <a:srgbClr val="0000A2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Общее количество сотрудников: 15 чел.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Смета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на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2024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год(бюджет)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–    1 775,4   </a:t>
            </a:r>
            <a:r>
              <a:rPr lang="ru-RU" sz="1100" b="1" dirty="0" err="1" smtClean="0">
                <a:solidFill>
                  <a:srgbClr val="0000A2"/>
                </a:solidFill>
                <a:latin typeface="Century Gothic" panose="020B0502020202020204" pitchFamily="34" charset="0"/>
              </a:rPr>
              <a:t>руб</a:t>
            </a:r>
            <a:endParaRPr lang="ru-RU" sz="1100" b="1" dirty="0">
              <a:solidFill>
                <a:srgbClr val="0000A2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Кол-во наград за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2024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:  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1. </a:t>
            </a:r>
            <a:r>
              <a:rPr lang="ru-RU" sz="1100" b="1" dirty="0" err="1" smtClean="0">
                <a:solidFill>
                  <a:srgbClr val="0000A2"/>
                </a:solidFill>
                <a:latin typeface="Century Gothic" panose="020B0502020202020204" pitchFamily="34" charset="0"/>
              </a:rPr>
              <a:t>Благодарноственное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письмо государственной думы РФ -   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Гарипова Гульнара </a:t>
            </a:r>
            <a:r>
              <a:rPr lang="ru-RU" sz="1100" b="1" dirty="0" err="1">
                <a:solidFill>
                  <a:srgbClr val="0000A2"/>
                </a:solidFill>
                <a:latin typeface="Century Gothic" panose="020B0502020202020204" pitchFamily="34" charset="0"/>
              </a:rPr>
              <a:t>Раисовна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2. Тренер года – </a:t>
            </a:r>
            <a:r>
              <a:rPr lang="ru-RU" sz="1100" b="1" dirty="0" err="1" smtClean="0">
                <a:solidFill>
                  <a:srgbClr val="0000A2"/>
                </a:solidFill>
                <a:latin typeface="Century Gothic" panose="020B0502020202020204" pitchFamily="34" charset="0"/>
              </a:rPr>
              <a:t>Чепик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Светлана Юрьевна </a:t>
            </a:r>
            <a:endParaRPr lang="ru-RU" sz="1100" b="1" dirty="0">
              <a:solidFill>
                <a:srgbClr val="0000A2"/>
              </a:solidFill>
              <a:latin typeface="Century Gothic" panose="020B0502020202020204" pitchFamily="34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3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.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«Спортсмен года РТ- 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2024»   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- Дьякова Софья – МС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4.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«Спортсмен года г. Казани -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2024»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– Дьякова Софья- МС 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Совмещение должностей:  </a:t>
            </a:r>
            <a:r>
              <a:rPr lang="ru-RU" sz="1100" b="1" dirty="0" err="1">
                <a:solidFill>
                  <a:srgbClr val="0000A2"/>
                </a:solidFill>
                <a:latin typeface="Century Gothic" panose="020B0502020202020204" pitchFamily="34" charset="0"/>
              </a:rPr>
              <a:t>Чепик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 С.Ю.-Директор (по совместительству тренер)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                                                    </a:t>
            </a:r>
            <a:r>
              <a:rPr lang="ru-RU" sz="1100" b="1" dirty="0" err="1" smtClean="0">
                <a:solidFill>
                  <a:srgbClr val="0000A2"/>
                </a:solidFill>
                <a:latin typeface="Century Gothic" panose="020B0502020202020204" pitchFamily="34" charset="0"/>
              </a:rPr>
              <a:t>Хамитова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 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О.В.- </a:t>
            </a:r>
            <a:r>
              <a:rPr lang="ru-RU" sz="1100" b="1" dirty="0" err="1">
                <a:solidFill>
                  <a:srgbClr val="0000A2"/>
                </a:solidFill>
                <a:latin typeface="Century Gothic" panose="020B0502020202020204" pitchFamily="34" charset="0"/>
              </a:rPr>
              <a:t>зам.директора</a:t>
            </a: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 ( по совместительству тренер)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1100" b="1" dirty="0">
                <a:solidFill>
                  <a:srgbClr val="0000A2"/>
                </a:solidFill>
                <a:latin typeface="Century Gothic" panose="020B0502020202020204" pitchFamily="34" charset="0"/>
              </a:rPr>
              <a:t>СШ внебюджетную деятельность не ведет</a:t>
            </a:r>
            <a:r>
              <a:rPr lang="ru-RU" sz="1100" b="1" dirty="0" smtClean="0">
                <a:solidFill>
                  <a:srgbClr val="0000A2"/>
                </a:solidFill>
                <a:latin typeface="Century Gothic" panose="020B0502020202020204" pitchFamily="34" charset="0"/>
              </a:rPr>
              <a:t>.</a:t>
            </a:r>
            <a:endParaRPr lang="ru-RU" sz="1100" b="1" dirty="0">
              <a:solidFill>
                <a:srgbClr val="0000A2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3" y="186568"/>
            <a:ext cx="7920881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Информация 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 МБУ ДО «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СШОР «Дельта» г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.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Казань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9" y="22350"/>
            <a:ext cx="8748462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59229" y="2396159"/>
            <a:ext cx="7116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9229" y="186567"/>
            <a:ext cx="6846406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Количество занимающихся: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520963"/>
              </p:ext>
            </p:extLst>
          </p:nvPr>
        </p:nvGraphicFramePr>
        <p:xfrm>
          <a:off x="457200" y="734518"/>
          <a:ext cx="8129205" cy="4331741"/>
        </p:xfrm>
        <a:graphic>
          <a:graphicData uri="http://schemas.openxmlformats.org/drawingml/2006/table">
            <a:tbl>
              <a:tblPr firstRow="1" firstCol="1" lastRow="1">
                <a:tableStyleId>{5C22544A-7EE6-4342-B048-85BDC9FD1C3A}</a:tableStyleId>
              </a:tblPr>
              <a:tblGrid>
                <a:gridCol w="1933157"/>
                <a:gridCol w="1872003"/>
                <a:gridCol w="2259515"/>
                <a:gridCol w="2064530"/>
              </a:tblGrid>
              <a:tr h="7259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группы</a:t>
                      </a:r>
                    </a:p>
                    <a:p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                         « СШОР</a:t>
                      </a:r>
                      <a:r>
                        <a:rPr lang="ru-RU" sz="1900" baseline="0" dirty="0" smtClean="0">
                          <a:solidFill>
                            <a:schemeClr val="tx1"/>
                          </a:solidFill>
                        </a:rPr>
                        <a:t> «</a:t>
                      </a:r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Дельта»»</a:t>
                      </a:r>
                    </a:p>
                    <a:p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41623">
                <a:tc>
                  <a:txBody>
                    <a:bodyPr/>
                    <a:lstStyle/>
                    <a:p>
                      <a:endParaRPr lang="ru-RU" sz="19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2022-23</a:t>
                      </a:r>
                      <a:endParaRPr lang="ru-RU" sz="1300" b="1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2023-24</a:t>
                      </a:r>
                      <a:endParaRPr lang="ru-RU" sz="1300" b="1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2024-2025</a:t>
                      </a:r>
                      <a:endParaRPr lang="ru-RU" sz="1300" b="1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9376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СО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9/140          -             26,4%</a:t>
                      </a:r>
                      <a:endParaRPr lang="ru-RU" sz="12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8/155    -    29,1%      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7/130 – 28,1%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3892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НП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16/251         -            47,4%  </a:t>
                      </a:r>
                      <a:endParaRPr lang="ru-RU" sz="12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17/262   -     49,3%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8/132 – 28,6%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8828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ТСС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9/123            -           23,2%</a:t>
                      </a:r>
                      <a:endParaRPr lang="ru-RU" sz="12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8/99     –    18,6%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15/180 – 39,0%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88828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ССМ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2/13              -           2,4%</a:t>
                      </a:r>
                      <a:endParaRPr lang="ru-RU" sz="12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3/14    -     2,63%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2/16</a:t>
                      </a:r>
                      <a:r>
                        <a:rPr lang="ru-RU" sz="1300" baseline="0" dirty="0" smtClean="0"/>
                        <a:t> – 3,47%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1623">
                <a:tc>
                  <a:txBody>
                    <a:bodyPr/>
                    <a:lstStyle/>
                    <a:p>
                      <a:r>
                        <a:rPr lang="ru-RU" sz="1900" dirty="0" smtClean="0">
                          <a:solidFill>
                            <a:schemeClr val="tx1"/>
                          </a:solidFill>
                        </a:rPr>
                        <a:t>ВСМ</a:t>
                      </a:r>
                      <a:endParaRPr lang="ru-RU" sz="19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1/2</a:t>
                      </a:r>
                      <a:r>
                        <a:rPr lang="ru-RU" sz="1200" baseline="0" dirty="0" smtClean="0"/>
                        <a:t>                -            0,37%</a:t>
                      </a:r>
                      <a:r>
                        <a:rPr lang="ru-RU" sz="1200" dirty="0" smtClean="0"/>
                        <a:t>                            </a:t>
                      </a:r>
                      <a:endParaRPr lang="ru-RU" sz="12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1/1  -  0,18%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1/3 – 0,65%</a:t>
                      </a:r>
                      <a:endParaRPr lang="ru-RU" sz="13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1623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</a:rPr>
                        <a:t>461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9273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370" y="186568"/>
            <a:ext cx="8209103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Количество присвоенных разрядов за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2024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265499"/>
              </p:ext>
            </p:extLst>
          </p:nvPr>
        </p:nvGraphicFramePr>
        <p:xfrm>
          <a:off x="457200" y="734522"/>
          <a:ext cx="8129204" cy="4419283"/>
        </p:xfrm>
        <a:graphic>
          <a:graphicData uri="http://schemas.openxmlformats.org/drawingml/2006/table">
            <a:tbl>
              <a:tblPr firstRow="1" bandRow="1"/>
              <a:tblGrid>
                <a:gridCol w="3355658"/>
                <a:gridCol w="1449532"/>
                <a:gridCol w="1661420"/>
                <a:gridCol w="1662594"/>
              </a:tblGrid>
              <a:tr h="5001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+mn-lt"/>
                          <a:ea typeface="Times New Roman"/>
                          <a:cs typeface="Times New Roman"/>
                        </a:rPr>
                        <a:t>группы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latin typeface="+mn-lt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5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Мастер Спорта Международного 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Класса  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Мастер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 Спорта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Кандидат в Мастера  Спорта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6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16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1 спортивный 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разряд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69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Массовые</a:t>
                      </a:r>
                      <a:r>
                        <a:rPr lang="ru-RU" sz="13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разряды</a:t>
                      </a:r>
                      <a:endParaRPr lang="ru-RU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227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207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159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030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Calibri"/>
                          <a:ea typeface="Times New Roman"/>
                          <a:cs typeface="Times New Roman"/>
                        </a:rPr>
                        <a:t>Кол-во разрядов</a:t>
                      </a: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/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Calibri"/>
                          <a:ea typeface="Times New Roman"/>
                          <a:cs typeface="Times New Roman"/>
                        </a:rPr>
                        <a:t>Доля </a:t>
                      </a:r>
                      <a:r>
                        <a:rPr lang="ru-RU" sz="1300" dirty="0">
                          <a:latin typeface="Calibri"/>
                          <a:ea typeface="Times New Roman"/>
                          <a:cs typeface="Times New Roman"/>
                        </a:rPr>
                        <a:t>к кол-ву занимающихся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253/    </a:t>
                      </a:r>
                    </a:p>
                    <a:p>
                      <a:pPr algn="ctr"/>
                      <a:endParaRPr lang="ru-RU" sz="13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   47,6%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214                                                                                    40,3%                                                                                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189/</a:t>
                      </a:r>
                    </a:p>
                    <a:p>
                      <a:pPr algn="ctr"/>
                      <a:endParaRPr lang="ru-RU" sz="1300" b="1" dirty="0" smtClean="0"/>
                    </a:p>
                    <a:p>
                      <a:pPr algn="ctr"/>
                      <a:r>
                        <a:rPr lang="ru-RU" sz="1300" b="1" dirty="0" smtClean="0"/>
                        <a:t>40,9%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519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3" y="186568"/>
            <a:ext cx="5598159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Члены сборных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команд :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504862"/>
              </p:ext>
            </p:extLst>
          </p:nvPr>
        </p:nvGraphicFramePr>
        <p:xfrm>
          <a:off x="457200" y="810127"/>
          <a:ext cx="8003232" cy="4082856"/>
        </p:xfrm>
        <a:graphic>
          <a:graphicData uri="http://schemas.openxmlformats.org/drawingml/2006/table">
            <a:tbl>
              <a:tblPr firstRow="1" bandRow="1"/>
              <a:tblGrid>
                <a:gridCol w="3728779"/>
                <a:gridCol w="1606709"/>
                <a:gridCol w="1333872"/>
                <a:gridCol w="1333872"/>
              </a:tblGrid>
              <a:tr h="8425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Сборная команда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5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65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2023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/>
                        <a:t>2024</a:t>
                      </a:r>
                      <a:endParaRPr lang="ru-RU" sz="13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639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РТ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23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29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129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РФ</a:t>
                      </a:r>
                      <a:endParaRPr lang="ru-RU" sz="12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637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 от числа занимающихся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0,75%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0,75%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0,65%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887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43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168400" marR="0" indent="-11684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="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5555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6338" y="186567"/>
            <a:ext cx="4434505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Результативность: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520032"/>
              </p:ext>
            </p:extLst>
          </p:nvPr>
        </p:nvGraphicFramePr>
        <p:xfrm>
          <a:off x="539552" y="484141"/>
          <a:ext cx="8208912" cy="4599917"/>
        </p:xfrm>
        <a:graphic>
          <a:graphicData uri="http://schemas.openxmlformats.org/drawingml/2006/table">
            <a:tbl>
              <a:tblPr firstRow="1" bandRow="1"/>
              <a:tblGrid>
                <a:gridCol w="504056"/>
                <a:gridCol w="360040"/>
                <a:gridCol w="432048"/>
                <a:gridCol w="360040"/>
                <a:gridCol w="360040"/>
                <a:gridCol w="432048"/>
                <a:gridCol w="360040"/>
                <a:gridCol w="288032"/>
                <a:gridCol w="288032"/>
                <a:gridCol w="576064"/>
                <a:gridCol w="504056"/>
                <a:gridCol w="360040"/>
                <a:gridCol w="360040"/>
                <a:gridCol w="360040"/>
                <a:gridCol w="360040"/>
                <a:gridCol w="360040"/>
                <a:gridCol w="432048"/>
                <a:gridCol w="360040"/>
                <a:gridCol w="360040"/>
                <a:gridCol w="360040"/>
                <a:gridCol w="432048"/>
              </a:tblGrid>
              <a:tr h="14080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err="1" smtClean="0"/>
                        <a:t>Первенствои</a:t>
                      </a:r>
                      <a:r>
                        <a:rPr lang="ru-RU" sz="1500" dirty="0" smtClean="0"/>
                        <a:t> Чемпионат ПФО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Первенство </a:t>
                      </a:r>
                      <a:r>
                        <a:rPr lang="ru-RU" sz="1500" dirty="0" smtClean="0"/>
                        <a:t>   РФ                     </a:t>
                      </a:r>
                      <a:r>
                        <a:rPr lang="ru-RU" sz="1100" dirty="0" smtClean="0"/>
                        <a:t>( юноши и девушки, юниоры и </a:t>
                      </a:r>
                      <a:r>
                        <a:rPr lang="ru-RU" sz="1100" dirty="0" err="1" smtClean="0"/>
                        <a:t>юнирки</a:t>
                      </a:r>
                      <a:r>
                        <a:rPr lang="ru-RU" sz="1100" dirty="0" smtClean="0"/>
                        <a:t>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/>
                        <a:t>Чемпионат </a:t>
                      </a:r>
                      <a:r>
                        <a:rPr lang="ru-RU" sz="1500" dirty="0"/>
                        <a:t>РФ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8731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latin typeface="Calibri"/>
                          <a:ea typeface="Times New Roman"/>
                          <a:cs typeface="Times New Roman"/>
                        </a:rPr>
                        <a:t>МЕЖДУНАРОДНЫЕ            </a:t>
                      </a:r>
                      <a:r>
                        <a:rPr lang="ru-RU" sz="1500" dirty="0" smtClean="0">
                          <a:latin typeface="Calibri"/>
                          <a:ea typeface="Times New Roman"/>
                          <a:cs typeface="Times New Roman"/>
                        </a:rPr>
                        <a:t>Соревнования</a:t>
                      </a: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8731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87313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3169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200" dirty="0" smtClean="0"/>
                        <a:t>года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7938" indent="-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1 место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</a:t>
                      </a:r>
                      <a:r>
                        <a:rPr lang="ru-RU" sz="1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1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прошед</a:t>
                      </a:r>
                      <a:r>
                        <a:rPr lang="ru-RU" sz="1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.отбор</a:t>
                      </a: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</a:rPr>
                        <a:t>1 место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58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Кол-во </a:t>
                      </a:r>
                      <a:r>
                        <a:rPr lang="ru-RU" sz="1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прошед.отбор</a:t>
                      </a: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0" indent="15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FF0000"/>
                          </a:solidFill>
                        </a:rPr>
                        <a:t>1  место</a:t>
                      </a:r>
                      <a:endParaRPr lang="ru-RU" sz="10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Кол-во </a:t>
                      </a:r>
                      <a:r>
                        <a:rPr lang="ru-RU" sz="1000" b="1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прошед.отбор</a:t>
                      </a:r>
                      <a:r>
                        <a:rPr lang="ru-RU" sz="1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285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</a:rPr>
                        <a:t>1  место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2"/>
                          </a:solidFill>
                        </a:rPr>
                        <a:t>2 место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66675" indent="-666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ru-RU" sz="1200" b="1" dirty="0" smtClean="0">
                          <a:solidFill>
                            <a:schemeClr val="accent4"/>
                          </a:solidFill>
                        </a:rPr>
                        <a:t>3  место</a:t>
                      </a:r>
                      <a:endParaRPr lang="ru-RU" sz="1200" b="1" dirty="0">
                        <a:solidFill>
                          <a:schemeClr val="accent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участие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509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4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33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4"/>
                          </a:solidFill>
                        </a:rPr>
                        <a:t>3</a:t>
                      </a:r>
                      <a:endParaRPr lang="ru-RU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49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0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4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39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4"/>
                          </a:solidFill>
                        </a:rPr>
                        <a:t>7</a:t>
                      </a:r>
                      <a:endParaRPr lang="ru-RU" sz="1200" dirty="0">
                        <a:solidFill>
                          <a:schemeClr val="accent4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18</a:t>
                      </a:r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05494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2023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3/7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2/6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2/4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79/59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13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1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1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67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ru-RU" sz="13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3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10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1300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0000A2"/>
                          </a:solidFill>
                        </a:rPr>
                        <a:t>5</a:t>
                      </a:r>
                      <a:endParaRPr lang="ru-RU" sz="13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rgbClr val="7030A0"/>
                          </a:solidFill>
                        </a:rPr>
                        <a:t>3</a:t>
                      </a:r>
                      <a:endParaRPr lang="ru-RU" sz="13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8476"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/>
                        <a:t>2024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9/6</a:t>
                      </a:r>
                      <a:endParaRPr lang="ru-RU" sz="10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A2"/>
                          </a:solidFill>
                        </a:rPr>
                        <a:t>5/0</a:t>
                      </a:r>
                      <a:endParaRPr lang="ru-RU" sz="10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7/0</a:t>
                      </a:r>
                      <a:endParaRPr lang="ru-RU" sz="1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55/26</a:t>
                      </a:r>
                      <a:endParaRPr lang="ru-RU" sz="1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/>
                        <a:t>18/ 10  </a:t>
                      </a:r>
                      <a:r>
                        <a:rPr lang="ru-RU" sz="1000" b="0" dirty="0" smtClean="0"/>
                        <a:t>из 40</a:t>
                      </a:r>
                      <a:endParaRPr lang="ru-RU" sz="1000" b="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0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A2"/>
                          </a:solidFill>
                        </a:rPr>
                        <a:t>0</a:t>
                      </a:r>
                      <a:endParaRPr lang="ru-RU" sz="10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accent6"/>
                          </a:solidFill>
                        </a:rPr>
                        <a:t>45/42</a:t>
                      </a:r>
                      <a:endParaRPr lang="ru-RU" sz="1000" dirty="0">
                        <a:solidFill>
                          <a:schemeClr val="accent6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</a:rPr>
                        <a:t>8/12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из 40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ru-RU" sz="10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A2"/>
                          </a:solidFill>
                        </a:rPr>
                        <a:t>2</a:t>
                      </a:r>
                      <a:endParaRPr lang="ru-RU" sz="10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46</a:t>
                      </a:r>
                      <a:endParaRPr lang="ru-RU" sz="10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tx1"/>
                          </a:solidFill>
                        </a:rPr>
                        <a:t>11 из 35</a:t>
                      </a:r>
                      <a:endParaRPr lang="ru-RU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00A2"/>
                          </a:solidFill>
                        </a:rPr>
                        <a:t>0</a:t>
                      </a:r>
                      <a:endParaRPr lang="ru-RU" sz="1000" dirty="0">
                        <a:solidFill>
                          <a:srgbClr val="0000A2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</a:t>
                      </a:r>
                      <a:endParaRPr lang="ru-RU" sz="10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91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287018" y="22349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9" y="186568"/>
            <a:ext cx="7902836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Организация  и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проведение</a:t>
            </a:r>
          </a:p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спортивно-массовых мероприятий</a:t>
            </a: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162619"/>
              </p:ext>
            </p:extLst>
          </p:nvPr>
        </p:nvGraphicFramePr>
        <p:xfrm>
          <a:off x="457200" y="961345"/>
          <a:ext cx="8291264" cy="3074210"/>
        </p:xfrm>
        <a:graphic>
          <a:graphicData uri="http://schemas.openxmlformats.org/drawingml/2006/table">
            <a:tbl>
              <a:tblPr firstRow="1" bandRow="1"/>
              <a:tblGrid>
                <a:gridCol w="3433756"/>
                <a:gridCol w="1793345"/>
                <a:gridCol w="1441959"/>
                <a:gridCol w="1622204"/>
              </a:tblGrid>
              <a:tr h="2866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5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/>
                        <a:t>2022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5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Общее кол-во мер-ий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27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41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01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Выполнение КП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24                                                    77,4%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24                                     88%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33                                      75%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77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сор-ий</a:t>
                      </a: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КП 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Спортком-та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20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В каком качестве участвовали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0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95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Проведение </a:t>
                      </a:r>
                      <a:r>
                        <a:rPr lang="ru-RU" sz="1100" dirty="0" err="1" smtClean="0">
                          <a:latin typeface="Calibri"/>
                          <a:ea typeface="Times New Roman"/>
                          <a:cs typeface="Times New Roman"/>
                        </a:rPr>
                        <a:t>внутриш-ных</a:t>
                      </a: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 err="1">
                          <a:latin typeface="Calibri"/>
                          <a:ea typeface="Times New Roman"/>
                          <a:cs typeface="Times New Roman"/>
                        </a:rPr>
                        <a:t>сор-ий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7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35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Times New Roman"/>
                          <a:cs typeface="Times New Roman"/>
                        </a:rPr>
                        <a:t>Кол-во суд. курсов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479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Calibri"/>
                          <a:ea typeface="Times New Roman"/>
                          <a:cs typeface="Times New Roman"/>
                        </a:rPr>
                        <a:t>Работа с инвалидами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0</a:t>
                      </a:r>
                      <a:endParaRPr lang="ru-RU" sz="13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526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95538" y="22350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8112" y="186568"/>
            <a:ext cx="4558518" cy="39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Командирование:</a:t>
            </a: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847763"/>
              </p:ext>
            </p:extLst>
          </p:nvPr>
        </p:nvGraphicFramePr>
        <p:xfrm>
          <a:off x="457200" y="1227995"/>
          <a:ext cx="8229600" cy="3557215"/>
        </p:xfrm>
        <a:graphic>
          <a:graphicData uri="http://schemas.openxmlformats.org/drawingml/2006/table">
            <a:tbl>
              <a:tblPr firstRow="1" bandRow="1"/>
              <a:tblGrid>
                <a:gridCol w="2057400"/>
                <a:gridCol w="685800"/>
                <a:gridCol w="685800"/>
                <a:gridCol w="685800"/>
                <a:gridCol w="864096"/>
                <a:gridCol w="648072"/>
                <a:gridCol w="709736"/>
                <a:gridCol w="630965"/>
                <a:gridCol w="630966"/>
                <a:gridCol w="630965"/>
              </a:tblGrid>
              <a:tr h="6784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ИСТОЧНИКИ ФИНАНСИРОВАНИЯ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Кол-во выездов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внебюджет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57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                  2022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     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                       2022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                2022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  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84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СШОР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«Дельта»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3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7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5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336,77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 smtClean="0"/>
                    </a:p>
                    <a:p>
                      <a:r>
                        <a:rPr lang="ru-RU" sz="1100" dirty="0" smtClean="0"/>
                        <a:t>352,725</a:t>
                      </a:r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352 725</a:t>
                      </a:r>
                    </a:p>
                    <a:p>
                      <a:pPr algn="ctr"/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 smtClean="0"/>
                    </a:p>
                    <a:p>
                      <a:pPr algn="ctr"/>
                      <a:r>
                        <a:rPr lang="ru-RU" sz="1100" dirty="0" smtClean="0"/>
                        <a:t>0</a:t>
                      </a:r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784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МС РТ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3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                       10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9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               0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66241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За счет родительских средств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соревнования – полная оплата родителей, т.к. не входили в </a:t>
                      </a:r>
                      <a:r>
                        <a:rPr lang="ru-RU" sz="1300" baseline="0" dirty="0" err="1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кал.план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.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Все остальные выезды на соревнования по Календарному плану  частично оплачиваются родителями т.к. командировочные расходы превышают нормативные.</a:t>
                      </a:r>
                      <a:endParaRPr lang="ru-RU" sz="13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17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429;p11"/>
          <p:cNvSpPr/>
          <p:nvPr/>
        </p:nvSpPr>
        <p:spPr>
          <a:xfrm rot="16200000">
            <a:off x="-2506777" y="2504023"/>
            <a:ext cx="5406338" cy="398289"/>
          </a:xfrm>
          <a:prstGeom prst="rect">
            <a:avLst/>
          </a:prstGeom>
          <a:solidFill>
            <a:srgbClr val="2E75B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15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7" name="Google Shape;427;p11"/>
          <p:cNvSpPr/>
          <p:nvPr/>
        </p:nvSpPr>
        <p:spPr>
          <a:xfrm>
            <a:off x="388962" y="-25925"/>
            <a:ext cx="8856983" cy="5458182"/>
          </a:xfrm>
          <a:prstGeom prst="parallelogram">
            <a:avLst>
              <a:gd name="adj" fmla="val 38434"/>
            </a:avLst>
          </a:prstGeom>
          <a:gradFill>
            <a:gsLst>
              <a:gs pos="0">
                <a:srgbClr val="5F9DD6">
                  <a:alpha val="69803"/>
                </a:srgbClr>
              </a:gs>
              <a:gs pos="15753">
                <a:srgbClr val="5F9DD6">
                  <a:alpha val="69803"/>
                </a:srgbClr>
              </a:gs>
              <a:gs pos="28000">
                <a:srgbClr val="5F9DD6">
                  <a:alpha val="60000"/>
                </a:srgbClr>
              </a:gs>
              <a:gs pos="41101">
                <a:srgbClr val="78ADDC">
                  <a:alpha val="49803"/>
                </a:srgbClr>
              </a:gs>
              <a:gs pos="51369">
                <a:srgbClr val="8BB8E1">
                  <a:alpha val="40000"/>
                </a:srgbClr>
              </a:gs>
              <a:gs pos="61000">
                <a:srgbClr val="9CC2E5">
                  <a:alpha val="29803"/>
                </a:srgbClr>
              </a:gs>
              <a:gs pos="75000">
                <a:srgbClr val="BBD6EE">
                  <a:alpha val="29803"/>
                </a:srgbClr>
              </a:gs>
              <a:gs pos="90000">
                <a:srgbClr val="CBDFF2">
                  <a:alpha val="14901"/>
                </a:srgbClr>
              </a:gs>
              <a:gs pos="100000">
                <a:srgbClr val="CBDFF2">
                  <a:alpha val="14901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61002" y="2364008"/>
            <a:ext cx="708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98112" y="186567"/>
            <a:ext cx="5702339" cy="695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dirty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Обеспечение 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инвентарем и </a:t>
            </a:r>
          </a:p>
          <a:p>
            <a:pPr algn="ctr">
              <a:lnSpc>
                <a:spcPct val="70000"/>
              </a:lnSpc>
            </a:pPr>
            <a:r>
              <a:rPr lang="ru-RU" sz="2800" b="1" dirty="0" err="1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экиперовкой</a:t>
            </a:r>
            <a:r>
              <a:rPr lang="ru-RU" sz="2800" b="1" dirty="0" smtClean="0">
                <a:solidFill>
                  <a:srgbClr val="306BA2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306BA2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oogle Shape;436;p11"/>
          <p:cNvGrpSpPr/>
          <p:nvPr/>
        </p:nvGrpSpPr>
        <p:grpSpPr>
          <a:xfrm>
            <a:off x="112284" y="5058545"/>
            <a:ext cx="9031716" cy="341136"/>
            <a:chOff x="334985" y="6412040"/>
            <a:chExt cx="11878137" cy="324891"/>
          </a:xfrm>
        </p:grpSpPr>
        <p:sp>
          <p:nvSpPr>
            <p:cNvPr id="33" name="Google Shape;437;p11"/>
            <p:cNvSpPr txBox="1"/>
            <p:nvPr/>
          </p:nvSpPr>
          <p:spPr>
            <a:xfrm>
              <a:off x="334985" y="6531786"/>
              <a:ext cx="1312752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4" name="Google Shape;438;p11"/>
            <p:cNvSpPr txBox="1"/>
            <p:nvPr/>
          </p:nvSpPr>
          <p:spPr>
            <a:xfrm>
              <a:off x="1783546" y="6531785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dirty="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 dirty="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5" name="Google Shape;439;p11"/>
            <p:cNvSpPr txBox="1"/>
            <p:nvPr/>
          </p:nvSpPr>
          <p:spPr>
            <a:xfrm>
              <a:off x="3340743" y="6531784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6" name="Google Shape;440;p11"/>
            <p:cNvSpPr txBox="1"/>
            <p:nvPr/>
          </p:nvSpPr>
          <p:spPr>
            <a:xfrm>
              <a:off x="4825500" y="6527111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7" name="Google Shape;441;p11"/>
            <p:cNvSpPr txBox="1"/>
            <p:nvPr/>
          </p:nvSpPr>
          <p:spPr>
            <a:xfrm>
              <a:off x="6274061" y="6527110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8" name="Google Shape;442;p11"/>
            <p:cNvSpPr txBox="1"/>
            <p:nvPr/>
          </p:nvSpPr>
          <p:spPr>
            <a:xfrm>
              <a:off x="7831258" y="6527109"/>
              <a:ext cx="1466651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KAZAN CITY HALL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39" name="Google Shape;443;p11"/>
            <p:cNvSpPr txBox="1"/>
            <p:nvPr/>
          </p:nvSpPr>
          <p:spPr>
            <a:xfrm>
              <a:off x="9297909" y="6527109"/>
              <a:ext cx="1312752" cy="205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МЭРИЯ КАЗАНИ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0" name="Google Shape;444;p11"/>
            <p:cNvSpPr txBox="1"/>
            <p:nvPr/>
          </p:nvSpPr>
          <p:spPr>
            <a:xfrm>
              <a:off x="10746471" y="6527108"/>
              <a:ext cx="1466651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>
                  <a:solidFill>
                    <a:schemeClr val="bg1">
                      <a:lumMod val="65000"/>
                    </a:schemeClr>
                  </a:solidFill>
                  <a:latin typeface="Century Gothic" panose="020B0502020202020204"/>
                  <a:ea typeface="Century Gothic" panose="020B0502020202020204"/>
                  <a:cs typeface="Century Gothic" panose="020B0502020202020204"/>
                  <a:sym typeface="Century Gothic" panose="020B0502020202020204"/>
                </a:rPr>
                <a:t>КАЗАН МЭРИЯСЕ</a:t>
              </a:r>
              <a:endParaRPr sz="800">
                <a:solidFill>
                  <a:schemeClr val="bg1">
                    <a:lumMod val="65000"/>
                  </a:schemeClr>
                </a:solidFill>
                <a:latin typeface="Century Gothic" panose="020B0502020202020204"/>
                <a:ea typeface="Century Gothic" panose="020B0502020202020204"/>
                <a:cs typeface="Century Gothic" panose="020B0502020202020204"/>
                <a:sym typeface="Century Gothic" panose="020B0502020202020204"/>
              </a:endParaRPr>
            </a:p>
          </p:txBody>
        </p:sp>
        <p:sp>
          <p:nvSpPr>
            <p:cNvPr id="41" name="Google Shape;445;p11"/>
            <p:cNvSpPr txBox="1"/>
            <p:nvPr/>
          </p:nvSpPr>
          <p:spPr>
            <a:xfrm>
              <a:off x="1576072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446;p11"/>
            <p:cNvSpPr txBox="1"/>
            <p:nvPr/>
          </p:nvSpPr>
          <p:spPr>
            <a:xfrm>
              <a:off x="3128451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447;p11"/>
            <p:cNvSpPr txBox="1"/>
            <p:nvPr/>
          </p:nvSpPr>
          <p:spPr>
            <a:xfrm>
              <a:off x="463311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448;p11"/>
            <p:cNvSpPr txBox="1"/>
            <p:nvPr/>
          </p:nvSpPr>
          <p:spPr>
            <a:xfrm>
              <a:off x="6081677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449;p11"/>
            <p:cNvSpPr txBox="1"/>
            <p:nvPr/>
          </p:nvSpPr>
          <p:spPr>
            <a:xfrm>
              <a:off x="7634334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450;p11"/>
            <p:cNvSpPr txBox="1"/>
            <p:nvPr/>
          </p:nvSpPr>
          <p:spPr>
            <a:xfrm>
              <a:off x="9123626" y="6412040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" name="Google Shape;451;p11"/>
            <p:cNvSpPr txBox="1"/>
            <p:nvPr/>
          </p:nvSpPr>
          <p:spPr>
            <a:xfrm>
              <a:off x="10568378" y="6419386"/>
              <a:ext cx="212758" cy="2051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800" b="1">
                  <a:solidFill>
                    <a:schemeClr val="bg1">
                      <a:lumMod val="65000"/>
                    </a:scheme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.</a:t>
              </a:r>
              <a:endParaRPr sz="800" b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827738"/>
              </p:ext>
            </p:extLst>
          </p:nvPr>
        </p:nvGraphicFramePr>
        <p:xfrm>
          <a:off x="1134904" y="1078665"/>
          <a:ext cx="6918357" cy="2570686"/>
        </p:xfrm>
        <a:graphic>
          <a:graphicData uri="http://schemas.openxmlformats.org/drawingml/2006/table">
            <a:tbl>
              <a:tblPr firstRow="1" bandRow="1"/>
              <a:tblGrid>
                <a:gridCol w="1729590"/>
                <a:gridCol w="1729590"/>
                <a:gridCol w="3459177"/>
              </a:tblGrid>
              <a:tr h="899441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Calibri"/>
                          <a:ea typeface="Times New Roman"/>
                          <a:cs typeface="Times New Roman"/>
                        </a:rPr>
                        <a:t>Источник финансирования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Calibri"/>
                          <a:ea typeface="Times New Roman"/>
                          <a:cs typeface="Times New Roman"/>
                        </a:rPr>
                        <a:t>СШОР «ДЕЛЬТА»</a:t>
                      </a: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57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Times New Roman"/>
                          <a:cs typeface="Times New Roman"/>
                        </a:rPr>
                        <a:t>бюджет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/>
                        <a:t>2022</a:t>
                      </a:r>
                      <a:endParaRPr lang="ru-RU" sz="12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146,90 –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рег.бюджет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         36,00- 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</a:rPr>
                        <a:t>муниц.бюджет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570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2023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240 040- </a:t>
                      </a:r>
                      <a:r>
                        <a:rPr lang="ru-RU" sz="1300" dirty="0" err="1" smtClean="0"/>
                        <a:t>фед</a:t>
                      </a:r>
                      <a:r>
                        <a:rPr lang="ru-RU" sz="1300" dirty="0" smtClean="0"/>
                        <a:t>. Бюджет</a:t>
                      </a:r>
                    </a:p>
                    <a:p>
                      <a:pPr algn="ctr"/>
                      <a:r>
                        <a:rPr lang="ru-RU" sz="1300" dirty="0" smtClean="0"/>
                        <a:t>156 990- </a:t>
                      </a:r>
                      <a:r>
                        <a:rPr lang="ru-RU" sz="1300" dirty="0" err="1" smtClean="0"/>
                        <a:t>рег.бюджет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570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2024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300" dirty="0" smtClean="0"/>
                    </a:p>
                    <a:p>
                      <a:pPr algn="ctr"/>
                      <a:r>
                        <a:rPr lang="ru-RU" sz="1300" dirty="0" smtClean="0"/>
                        <a:t>143,39 – </a:t>
                      </a:r>
                      <a:r>
                        <a:rPr lang="ru-RU" sz="1300" dirty="0" err="1" smtClean="0"/>
                        <a:t>рег.бюджет</a:t>
                      </a:r>
                      <a:endParaRPr lang="ru-RU" sz="1300" dirty="0"/>
                    </a:p>
                  </a:txBody>
                  <a:tcPr marL="71562" marR="715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6881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1919</Words>
  <Application>Microsoft Office PowerPoint</Application>
  <PresentationFormat>Произвольный</PresentationFormat>
  <Paragraphs>765</Paragraphs>
  <Slides>18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спортивных мероприятиях  в летний период</dc:title>
  <dc:creator>User</dc:creator>
  <cp:lastModifiedBy>User</cp:lastModifiedBy>
  <cp:revision>447</cp:revision>
  <cp:lastPrinted>2024-03-26T09:25:51Z</cp:lastPrinted>
  <dcterms:created xsi:type="dcterms:W3CDTF">2021-05-22T11:10:00Z</dcterms:created>
  <dcterms:modified xsi:type="dcterms:W3CDTF">2025-01-23T12:53:11Z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B77BB486A30242208D80CF8673E39487_13</vt:lpwstr>
  </property>
  <property fmtid="{D5CDD505-2E9C-101B-9397-08002B2CF9AE}" pid="3" name="KSOProductBuildVer">
    <vt:lpwstr>1049-12.2.0.13489</vt:lpwstr>
  </property>
</Properties>
</file>